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68" r:id="rId2"/>
    <p:sldId id="257" r:id="rId3"/>
    <p:sldId id="270" r:id="rId4"/>
    <p:sldId id="271" r:id="rId5"/>
    <p:sldId id="273" r:id="rId6"/>
    <p:sldId id="274" r:id="rId7"/>
    <p:sldId id="272" r:id="rId8"/>
    <p:sldId id="275" r:id="rId9"/>
    <p:sldId id="278" r:id="rId10"/>
    <p:sldId id="281" r:id="rId11"/>
    <p:sldId id="277" r:id="rId12"/>
    <p:sldId id="279" r:id="rId13"/>
    <p:sldId id="280" r:id="rId14"/>
    <p:sldId id="282" r:id="rId15"/>
    <p:sldId id="276" r:id="rId16"/>
    <p:sldId id="283" r:id="rId17"/>
    <p:sldId id="269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2192000" cy="6858000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  <p:embeddedFont>
      <p:font typeface="Ruda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1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11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25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451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21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91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81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fc55d5c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/>
          </a:p>
        </p:txBody>
      </p:sp>
      <p:sp>
        <p:nvSpPr>
          <p:cNvPr id="110" name="Google Shape;110;g24fc55d5cd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00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95af529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Corte de aluminio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Impresión 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aplicacion de resina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embobinado de cable</a:t>
            </a:r>
            <a:endParaRPr/>
          </a:p>
        </p:txBody>
      </p:sp>
      <p:sp>
        <p:nvSpPr>
          <p:cNvPr id="127" name="Google Shape;127;g1e95af529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95af5292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e95af5292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55d5cd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c55d5c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fc55d5cd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fc55d5cd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95af5292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Resolución de magnetómetro: 0.06 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Sensibilidad: 0.15 μT/LSB</a:t>
            </a:r>
            <a:endParaRPr/>
          </a:p>
        </p:txBody>
      </p:sp>
      <p:sp>
        <p:nvSpPr>
          <p:cNvPr id="191" name="Google Shape;191;g1e95af5292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95af5292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e95af5292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96a7d8b7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e96a7d8b7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95af5292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e95af5292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26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1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80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80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74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0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81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8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rupoastra.github.io/codeac/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6817E5C6-B700-51FC-83D6-344C8DAFBD57}"/>
              </a:ext>
            </a:extLst>
          </p:cNvPr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 flip="none" rotWithShape="1">
            <a:gsLst>
              <a:gs pos="0">
                <a:srgbClr val="17314F">
                  <a:shade val="30000"/>
                  <a:satMod val="115000"/>
                </a:srgbClr>
              </a:gs>
              <a:gs pos="50000">
                <a:srgbClr val="17314F">
                  <a:shade val="67500"/>
                  <a:satMod val="115000"/>
                </a:srgbClr>
              </a:gs>
              <a:gs pos="100000">
                <a:srgbClr val="17314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6414" y="1711834"/>
            <a:ext cx="9452035" cy="1668732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Roboto Slab"/>
                <a:ea typeface="Roboto Slab"/>
                <a:cs typeface="Roboto Slab"/>
              </a:rPr>
              <a:t>Estrategias de control para la desaturación de ruedas de reacción en Cubesats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8302" y="3530151"/>
            <a:ext cx="4270076" cy="634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Sebastian Augusto Zapata Gil</a:t>
            </a:r>
          </a:p>
        </p:txBody>
      </p:sp>
      <p:pic>
        <p:nvPicPr>
          <p:cNvPr id="4" name="Picture 3" descr="CODEAC BÁSICO.png">
            <a:extLst>
              <a:ext uri="{FF2B5EF4-FFF2-40B4-BE49-F238E27FC236}">
                <a16:creationId xmlns:a16="http://schemas.microsoft.com/office/drawing/2014/main" id="{9071CE72-DA64-71DB-B39B-FFA73131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486132"/>
            <a:ext cx="3462067" cy="637999"/>
          </a:xfrm>
          <a:prstGeom prst="rect">
            <a:avLst/>
          </a:prstGeom>
        </p:spPr>
      </p:pic>
      <p:pic>
        <p:nvPicPr>
          <p:cNvPr id="8" name="Picture 7" descr="deltav_negro_reduccion.png">
            <a:extLst>
              <a:ext uri="{FF2B5EF4-FFF2-40B4-BE49-F238E27FC236}">
                <a16:creationId xmlns:a16="http://schemas.microsoft.com/office/drawing/2014/main" id="{93E9470F-207F-290C-3125-5A7DD697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17" y="303360"/>
            <a:ext cx="816636" cy="816637"/>
          </a:xfrm>
          <a:prstGeom prst="rect">
            <a:avLst/>
          </a:prstGeom>
        </p:spPr>
      </p:pic>
      <p:pic>
        <p:nvPicPr>
          <p:cNvPr id="9" name="Picture 8" descr="Logo 1 - ASTRA-07.png">
            <a:extLst>
              <a:ext uri="{FF2B5EF4-FFF2-40B4-BE49-F238E27FC236}">
                <a16:creationId xmlns:a16="http://schemas.microsoft.com/office/drawing/2014/main" id="{2A65F477-C403-755C-2D65-5943CB90F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702" y="297687"/>
            <a:ext cx="931654" cy="827982"/>
          </a:xfrm>
          <a:prstGeom prst="rect">
            <a:avLst/>
          </a:prstGeom>
        </p:spPr>
      </p:pic>
      <p:pic>
        <p:nvPicPr>
          <p:cNvPr id="11" name="Picture 10" descr="voyager_azul_reduccion.png">
            <a:extLst>
              <a:ext uri="{FF2B5EF4-FFF2-40B4-BE49-F238E27FC236}">
                <a16:creationId xmlns:a16="http://schemas.microsoft.com/office/drawing/2014/main" id="{2EE9830C-9C62-A7CD-9B13-26A8E253A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645" y="303362"/>
            <a:ext cx="773503" cy="816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1942F-847C-0949-46EE-24497EB4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667" y="438761"/>
            <a:ext cx="3045124" cy="761499"/>
          </a:xfrm>
          <a:prstGeom prst="rect">
            <a:avLst/>
          </a:prstGeom>
        </p:spPr>
      </p:pic>
      <p:pic>
        <p:nvPicPr>
          <p:cNvPr id="19" name="Imagen 18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A58F9518-9B15-2378-665D-9B7D5B4004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65" b="63848"/>
          <a:stretch/>
        </p:blipFill>
        <p:spPr>
          <a:xfrm>
            <a:off x="6622210" y="4361918"/>
            <a:ext cx="5566701" cy="2496089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4372512-EC2E-E926-7FA3-7A6376DF4C26}"/>
              </a:ext>
            </a:extLst>
          </p:cNvPr>
          <p:cNvCxnSpPr/>
          <p:nvPr/>
        </p:nvCxnSpPr>
        <p:spPr>
          <a:xfrm>
            <a:off x="1153064" y="3460630"/>
            <a:ext cx="5730814" cy="862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matemático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122110" y="3214762"/>
                <a:ext cx="1645891" cy="89434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0" y="3214762"/>
                <a:ext cx="1645891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01" y="3092628"/>
            <a:ext cx="6899343" cy="113861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1F8182-D531-FC3C-E6FE-04F39F8BA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44" y="3118690"/>
            <a:ext cx="1765301" cy="114612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D08DFA-98FD-4489-47F5-431484E86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056" y="4553359"/>
            <a:ext cx="3777831" cy="201009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83F85F-1A6D-DB1B-F2AF-C3EF5993558C}"/>
              </a:ext>
            </a:extLst>
          </p:cNvPr>
          <p:cNvSpPr txBox="1"/>
          <p:nvPr/>
        </p:nvSpPr>
        <p:spPr>
          <a:xfrm>
            <a:off x="2314301" y="2623794"/>
            <a:ext cx="2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Dinámico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1F9CFE-7C3B-890C-16B2-F5CB373D1ED7}"/>
              </a:ext>
            </a:extLst>
          </p:cNvPr>
          <p:cNvSpPr txBox="1"/>
          <p:nvPr/>
        </p:nvSpPr>
        <p:spPr>
          <a:xfrm>
            <a:off x="9759944" y="2642738"/>
            <a:ext cx="2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Cinemático</a:t>
            </a:r>
          </a:p>
        </p:txBody>
      </p:sp>
    </p:spTree>
    <p:extLst>
      <p:ext uri="{BB962C8B-B14F-4D97-AF65-F5344CB8AC3E}">
        <p14:creationId xmlns:p14="http://schemas.microsoft.com/office/powerpoint/2010/main" val="28833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B18DCF-0CA7-67C3-7489-68D627411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81" y="4278006"/>
            <a:ext cx="5313647" cy="2143252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A47E35A-030C-A643-2379-9A9110CA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673" y="4851303"/>
            <a:ext cx="5555268" cy="1167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7C9EA3-B910-9FE3-A5A3-772A4C1CDEA0}"/>
              </a:ext>
            </a:extLst>
          </p:cNvPr>
          <p:cNvSpPr txBox="1"/>
          <p:nvPr/>
        </p:nvSpPr>
        <p:spPr>
          <a:xfrm>
            <a:off x="2563437" y="3796594"/>
            <a:ext cx="1360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RW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7F923D-ECDC-B4EA-3990-7A251D51439B}"/>
              </a:ext>
            </a:extLst>
          </p:cNvPr>
          <p:cNvSpPr txBox="1"/>
          <p:nvPr/>
        </p:nvSpPr>
        <p:spPr>
          <a:xfrm>
            <a:off x="8067247" y="3701225"/>
            <a:ext cx="248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Magnetorquers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654AE1C-A7DC-4F45-A43A-942E9FFEF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D9430AD6-81B9-C190-8554-6FA48B595F48}"/>
              </a:ext>
            </a:extLst>
          </p:cNvPr>
          <p:cNvSpPr/>
          <p:nvPr/>
        </p:nvSpPr>
        <p:spPr>
          <a:xfrm>
            <a:off x="8343900" y="2527840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62BB2B2-0690-84B9-5175-A4D7585B838A}"/>
              </a:ext>
            </a:extLst>
          </p:cNvPr>
          <p:cNvSpPr/>
          <p:nvPr/>
        </p:nvSpPr>
        <p:spPr>
          <a:xfrm>
            <a:off x="6831720" y="2531957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02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6DB48F1-7B66-59FD-93F4-A6E765D08171}"/>
              </a:ext>
            </a:extLst>
          </p:cNvPr>
          <p:cNvSpPr/>
          <p:nvPr/>
        </p:nvSpPr>
        <p:spPr>
          <a:xfrm>
            <a:off x="7619120" y="2484547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39AE75-4EB8-600B-07B0-DE5E31B33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914" y="3804253"/>
            <a:ext cx="4988371" cy="25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6DB48F1-7B66-59FD-93F4-A6E765D08171}"/>
              </a:ext>
            </a:extLst>
          </p:cNvPr>
          <p:cNvSpPr/>
          <p:nvPr/>
        </p:nvSpPr>
        <p:spPr>
          <a:xfrm>
            <a:off x="6047103" y="2563508"/>
            <a:ext cx="416413" cy="453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E9D589C-91CF-EE82-9623-B027A88C8CAF}"/>
              </a:ext>
            </a:extLst>
          </p:cNvPr>
          <p:cNvSpPr/>
          <p:nvPr/>
        </p:nvSpPr>
        <p:spPr>
          <a:xfrm>
            <a:off x="4745744" y="2547439"/>
            <a:ext cx="416413" cy="453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125FEB-859B-7050-CD83-1E285C61F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2" y="3429000"/>
            <a:ext cx="2929172" cy="2580659"/>
          </a:xfrm>
          <a:prstGeom prst="rect">
            <a:avLst/>
          </a:prstGeom>
        </p:spPr>
      </p:pic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2E457AC-125C-8A16-B3A4-C8EAC56DE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3590" y="3429000"/>
            <a:ext cx="2227058" cy="297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676242-8758-D0B2-E601-74C501134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1560" y="3804253"/>
            <a:ext cx="3543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Controladores: PID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EBB4327-99D1-3E10-5900-B105C7C2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98" y="4081448"/>
            <a:ext cx="5655347" cy="2444869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10F2986-E3DE-635B-5114-BDF31CBC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49" y="2078464"/>
            <a:ext cx="5922349" cy="27010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374F07-B7DD-217D-6DC7-F6F762716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984" y="2848004"/>
            <a:ext cx="3133725" cy="7096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78DAA2-E9CF-15BB-C9EE-4540280CC67A}"/>
              </a:ext>
            </a:extLst>
          </p:cNvPr>
          <p:cNvSpPr txBox="1"/>
          <p:nvPr/>
        </p:nvSpPr>
        <p:spPr>
          <a:xfrm>
            <a:off x="8513380" y="2432200"/>
            <a:ext cx="220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Ley de control</a:t>
            </a:r>
          </a:p>
        </p:txBody>
      </p:sp>
    </p:spTree>
    <p:extLst>
      <p:ext uri="{BB962C8B-B14F-4D97-AF65-F5344CB8AC3E}">
        <p14:creationId xmlns:p14="http://schemas.microsoft.com/office/powerpoint/2010/main" val="100375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B72A927-00CC-7173-A371-97C3C6E6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7" y="1622901"/>
            <a:ext cx="6095831" cy="2762907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1EA9E64-40A3-A16F-2705-25FBED13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594734"/>
            <a:ext cx="5804220" cy="2783331"/>
          </a:xfrm>
          <a:prstGeom prst="rect">
            <a:avLst/>
          </a:prstGeom>
        </p:spPr>
      </p:pic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Controladores: LQR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Resultados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717892-60BB-37CF-FED2-855CD9F6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81" y="1716496"/>
            <a:ext cx="6041077" cy="2518092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04C6395-9C0E-55A5-45B3-C67C38A5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22" y="1800894"/>
            <a:ext cx="5636126" cy="2349297"/>
          </a:xfrm>
          <a:prstGeom prst="rect">
            <a:avLst/>
          </a:prstGeom>
        </p:spPr>
      </p:pic>
      <p:pic>
        <p:nvPicPr>
          <p:cNvPr id="21" name="Imagen 20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44C49104-C837-C2CB-C4B6-B24D4A76F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395" y="4353652"/>
            <a:ext cx="5772556" cy="24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6498"/>
          <a:stretch/>
        </p:blipFill>
        <p:spPr>
          <a:xfrm>
            <a:off x="1649875" y="2051500"/>
            <a:ext cx="3796443" cy="3707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" name="Google Shape;118;p15"/>
          <p:cNvSpPr txBox="1"/>
          <p:nvPr/>
        </p:nvSpPr>
        <p:spPr>
          <a:xfrm>
            <a:off x="1583850" y="5874000"/>
            <a:ext cx="3928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2.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Tibbs, M.L. (2015). Design and Test of an Attitude Determination and Control System for a 6U CubeSat using AFIT's CubeSat Testbed.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850" y="2051500"/>
            <a:ext cx="328612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6811575" y="5870800"/>
            <a:ext cx="3796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3.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Jaula de Helmholtz construida.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688" y="2012900"/>
            <a:ext cx="3796450" cy="37783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5" descr="codeac_blanc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48" y="2599625"/>
            <a:ext cx="5172074" cy="24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7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40284" y="2071162"/>
            <a:ext cx="4050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03070D"/>
                </a:solidFill>
                <a:latin typeface="Ruda"/>
                <a:ea typeface="Ruda"/>
                <a:cs typeface="Ruda"/>
                <a:sym typeface="Ruda"/>
              </a:rPr>
              <a:t>Referente teórico</a:t>
            </a:r>
            <a:endParaRPr sz="2300" b="1">
              <a:solidFill>
                <a:srgbClr val="03070D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640025" y="2822775"/>
            <a:ext cx="4138200" cy="2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El fundamento principal tras la Jaula de Helmholtz es la ley de Biot-Savart :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Finalmente, las ecuaciones de diseño son (Batista D., 2018):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72900" y="6168475"/>
            <a:ext cx="4879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Batista, D. S., Granziera, F., Tosin, M. C. y De Melo, L. F. (2018). Three-Axial Helmholtz Coil Design and Validation for Aerospace Applications. IEEE Transactions on Aerospace and Electronic Systems, 54(1), 392–403.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72" y="3504237"/>
            <a:ext cx="1804182" cy="6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8808762" y="3162063"/>
            <a:ext cx="27432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03070D"/>
                </a:solidFill>
                <a:latin typeface="Ruda"/>
                <a:ea typeface="Ruda"/>
                <a:cs typeface="Ruda"/>
                <a:sym typeface="Ruda"/>
              </a:rPr>
              <a:t>Materiales</a:t>
            </a:r>
            <a:endParaRPr sz="2300" b="1">
              <a:solidFill>
                <a:srgbClr val="03070D"/>
              </a:solidFill>
              <a:latin typeface="Ruda"/>
              <a:ea typeface="Ruda"/>
              <a:cs typeface="Ruda"/>
              <a:sym typeface="Rud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Perfiles de aluminio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Tornilleria de aluminio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Cable magneto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Resina epoxy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ABS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269" y="2443350"/>
            <a:ext cx="3143433" cy="30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5267113" y="5590775"/>
            <a:ext cx="31434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4.</a:t>
            </a:r>
            <a:r>
              <a:rPr lang="es-ES" sz="10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Diseños preliminares de la Jaula de Helmholtz.</a:t>
            </a:r>
            <a:endParaRPr sz="1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1" name="Google Shape;141;p16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7">
            <a:alphaModFix/>
          </a:blip>
          <a:srcRect r="3975" b="10"/>
          <a:stretch/>
        </p:blipFill>
        <p:spPr>
          <a:xfrm>
            <a:off x="1622175" y="5320302"/>
            <a:ext cx="1804175" cy="27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450" y="4796547"/>
            <a:ext cx="2573626" cy="52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l="3060" t="22776" r="3060" b="15895"/>
          <a:stretch/>
        </p:blipFill>
        <p:spPr>
          <a:xfrm>
            <a:off x="2188511" y="4195677"/>
            <a:ext cx="2832922" cy="24674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t="9290" b="19352"/>
          <a:stretch/>
        </p:blipFill>
        <p:spPr>
          <a:xfrm>
            <a:off x="5852682" y="4195678"/>
            <a:ext cx="4610217" cy="24674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8500" y="1782504"/>
            <a:ext cx="2832932" cy="2124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 t="17887" b="20664"/>
          <a:stretch/>
        </p:blipFill>
        <p:spPr>
          <a:xfrm>
            <a:off x="5852682" y="1782500"/>
            <a:ext cx="4610217" cy="21247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8" name="Google Shape;158;p17"/>
          <p:cNvSpPr txBox="1"/>
          <p:nvPr/>
        </p:nvSpPr>
        <p:spPr>
          <a:xfrm>
            <a:off x="10659050" y="5986025"/>
            <a:ext cx="131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5, 6, 7 y 8.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Construcción de la Jaula de Helmholtz.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9" name="Google Shape;159;p17" descr="codeac_blanc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8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DA1A8A60-D1A6-812C-ECCF-9E3DD8EAC2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6" y="3826142"/>
            <a:ext cx="2781069" cy="2078617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46BC03A-EA1F-2B5F-A27A-162EEBDADC6A}"/>
              </a:ext>
            </a:extLst>
          </p:cNvPr>
          <p:cNvCxnSpPr>
            <a:cxnSpLocks/>
          </p:cNvCxnSpPr>
          <p:nvPr/>
        </p:nvCxnSpPr>
        <p:spPr>
          <a:xfrm flipH="1" flipV="1">
            <a:off x="2801126" y="3337707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0CD5788-0EA2-58E9-4FD1-85D0187FD52B}"/>
              </a:ext>
            </a:extLst>
          </p:cNvPr>
          <p:cNvCxnSpPr>
            <a:cxnSpLocks/>
          </p:cNvCxnSpPr>
          <p:nvPr/>
        </p:nvCxnSpPr>
        <p:spPr>
          <a:xfrm flipH="1">
            <a:off x="1519887" y="4893452"/>
            <a:ext cx="1271645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88830BD-76BD-3AE5-8CA4-E7F77E34D43E}"/>
              </a:ext>
            </a:extLst>
          </p:cNvPr>
          <p:cNvCxnSpPr>
            <a:cxnSpLocks/>
          </p:cNvCxnSpPr>
          <p:nvPr/>
        </p:nvCxnSpPr>
        <p:spPr>
          <a:xfrm>
            <a:off x="2801126" y="4893452"/>
            <a:ext cx="1486200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/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blipFill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/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blipFill>
                <a:blip r:embed="rId8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/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1059" y="3757533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76" y="4033801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9275646" y="3437470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7808684" y="4971189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blipFill>
                <a:blip r:embed="rId12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blipFill>
                <a:blip r:embed="rId13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3054" y="4979352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780202" flipH="1" flipV="1">
            <a:off x="9975439" y="5079397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9292161" y="4979352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blipFill>
                <a:blip r:embed="rId14"/>
                <a:stretch>
                  <a:fillRect l="-12903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blipFill>
                <a:blip r:embed="rId15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blipFill>
                <a:blip r:embed="rId16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3D97F01-CC80-BC33-713C-4799D66B651C}"/>
              </a:ext>
            </a:extLst>
          </p:cNvPr>
          <p:cNvSpPr txBox="1"/>
          <p:nvPr/>
        </p:nvSpPr>
        <p:spPr>
          <a:xfrm>
            <a:off x="1295478" y="2034836"/>
            <a:ext cx="189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Traslación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8565175" y="2092220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/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319AFC7B-CCAB-BE8C-20C1-EA44AC215161}"/>
              </a:ext>
            </a:extLst>
          </p:cNvPr>
          <p:cNvSpPr txBox="1"/>
          <p:nvPr/>
        </p:nvSpPr>
        <p:spPr>
          <a:xfrm>
            <a:off x="1970449" y="2597731"/>
            <a:ext cx="157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Astrodinámica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8212884" y="2557170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</a:t>
            </a: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76C63FA-4AB0-F218-D640-8C55D28826B7}"/>
              </a:ext>
            </a:extLst>
          </p:cNvPr>
          <p:cNvSpPr/>
          <p:nvPr/>
        </p:nvSpPr>
        <p:spPr>
          <a:xfrm rot="6590334" flipH="1">
            <a:off x="-1496343" y="4214520"/>
            <a:ext cx="5138156" cy="4963658"/>
          </a:xfrm>
          <a:prstGeom prst="arc">
            <a:avLst>
              <a:gd name="adj1" fmla="val 17018272"/>
              <a:gd name="adj2" fmla="val 2704564"/>
            </a:avLst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75" y="2202450"/>
            <a:ext cx="3918301" cy="3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092975" y="5627350"/>
            <a:ext cx="391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9.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Haddox P. (13-17 de enero de 2014). The Development of a Hardware-in-the-Loop Attitude Determination and Control Simulator for IlliniSat-2. 52nd Aerospace Sciences Meeting, National Harbor, Maryland.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50" y="2202450"/>
            <a:ext cx="5830550" cy="342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3" name="Google Shape;173;p18"/>
          <p:cNvSpPr txBox="1"/>
          <p:nvPr/>
        </p:nvSpPr>
        <p:spPr>
          <a:xfrm>
            <a:off x="5827550" y="5627350"/>
            <a:ext cx="58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10.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Software de control, ejemplo de LabVIEW.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4" name="Google Shape;174;p18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650" y="1734725"/>
            <a:ext cx="7188574" cy="4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2501750" y="6097775"/>
            <a:ext cx="718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11.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Módulos del banco de pruebas. </a:t>
            </a:r>
            <a:r>
              <a:rPr lang="es-ES" sz="1000" i="1">
                <a:latin typeface="Assistant"/>
                <a:ea typeface="Assistant"/>
                <a:cs typeface="Assistant"/>
                <a:sym typeface="Assistant"/>
              </a:rPr>
              <a:t>Adaptado.</a:t>
            </a:r>
            <a:endParaRPr sz="1200" i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87" name="Google Shape;187;p19" descr="codeac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Resultados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243750" y="1979575"/>
            <a:ext cx="3205800" cy="739200"/>
          </a:xfrm>
          <a:prstGeom prst="rect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390338" y="5443177"/>
            <a:ext cx="2336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1.38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1.47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1.47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243750" y="2295029"/>
            <a:ext cx="320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483 uT </a:t>
            </a:r>
            <a:r>
              <a:rPr lang="es-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(AK09918C)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235388" y="4943413"/>
            <a:ext cx="264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Dimensiones</a:t>
            </a:r>
            <a:endParaRPr sz="2200" b="1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251850" y="2013429"/>
            <a:ext cx="318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Max. campo magnético</a:t>
            </a:r>
            <a:endParaRPr sz="2000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268238" y="2251975"/>
            <a:ext cx="3386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Bobinado</a:t>
            </a:r>
            <a:endParaRPr sz="2200" b="1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235388" y="2774575"/>
            <a:ext cx="3058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Vueltas del cable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56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Calibre del cable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16 AWG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Voltaje de funcionamiento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32 V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Corriente máxima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interno: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4.35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intermedio: 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4.06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externo: 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3.8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 rot="10800000">
            <a:off x="1268238" y="5390106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l="16020" t="8498" r="19225" b="8098"/>
          <a:stretch/>
        </p:blipFill>
        <p:spPr>
          <a:xfrm>
            <a:off x="4939488" y="2947149"/>
            <a:ext cx="3112602" cy="3006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" name="Google Shape;207;p20"/>
          <p:cNvSpPr txBox="1"/>
          <p:nvPr/>
        </p:nvSpPr>
        <p:spPr>
          <a:xfrm>
            <a:off x="4939488" y="6009099"/>
            <a:ext cx="577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12 y 13.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Jaula de Helmholtz construida y medición de campo magnético.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727" y="2947150"/>
            <a:ext cx="2336400" cy="3006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0"/>
          <p:cNvSpPr txBox="1"/>
          <p:nvPr/>
        </p:nvSpPr>
        <p:spPr>
          <a:xfrm>
            <a:off x="8528950" y="2323026"/>
            <a:ext cx="18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Campo magnético en Rionegro: </a:t>
            </a:r>
            <a:r>
              <a:rPr lang="es-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 30 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20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¿Que sigue?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1103938" y="2458425"/>
            <a:ext cx="49107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Objetivos actuales</a:t>
            </a:r>
            <a:endParaRPr sz="2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mediciones de magnitud y homogeneidad de campo con gausimetro.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Validación de la magnitud de campo magnético de la Jaula de Helmholtz respecto al modelo teórico.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software de control de las fuentes DC con LabVIEW.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Matlab para realizar un control automático de la corriente.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6177362" y="2458425"/>
            <a:ext cx="4910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Objetivos futuros</a:t>
            </a:r>
            <a:endParaRPr sz="2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circuito electrónico para variar la dirección del voltaje en el cableado (Puente H).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Experimentación con CubeSats y sistemas espaciales.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Experimentación con drones y sistemas de aviónica.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estación terrena.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1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Conclusiones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763950" y="2472600"/>
            <a:ext cx="10664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diseño y la construcción de una Jaula de Helmholtz puede ser bastante complejo debido a la alta correlación que hay entre las variables físicas y a la precisión requerida para garantizar la homogeneidad.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diseño preliminar debe ser un proceso iterativo debido a la alta correlación entre sus variables físicas (dimensiones de perfil, número de vueltas, resistencia, separación de bobinas).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efectos sobre la salud no son del todo conocidos, sin embargo, fuera de la Jaula de Helmholtz no se reportan intensidades de campo superiores al campo magnético terrestre.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Debido al aumento de la temperatura en las bobinas, la resistencia tiende a aumentar y el campo a disminuir su intensidad. Por lo tanto, se recomienda usarla por cortos periodos de tiempo.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objetos metálicos se deben mantener alejados de la Jaula de Helmholtz para evitar afectaciones a la homogeneidad del campo magnético.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22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3749150" y="2266025"/>
            <a:ext cx="515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Agradecimientos a la Corporación Cipsela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l="15659" t="15659" r="15659" b="15659"/>
          <a:stretch/>
        </p:blipFill>
        <p:spPr>
          <a:xfrm>
            <a:off x="4625126" y="2807199"/>
            <a:ext cx="3401149" cy="34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 descr="codeac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Agradecimientos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>
            <a:gsLst>
              <a:gs pos="0">
                <a:srgbClr val="0A1B2F"/>
              </a:gs>
              <a:gs pos="50000">
                <a:srgbClr val="0F2745"/>
              </a:gs>
              <a:gs pos="100000">
                <a:srgbClr val="12305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ctrTitle"/>
          </p:nvPr>
        </p:nvSpPr>
        <p:spPr>
          <a:xfrm>
            <a:off x="2027207" y="1985004"/>
            <a:ext cx="8137585" cy="166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 Slab"/>
              <a:buNone/>
            </a:pPr>
            <a:r>
              <a:rPr lang="es-ES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Gracias por su atención</a:t>
            </a:r>
            <a:endParaRPr/>
          </a:p>
        </p:txBody>
      </p:sp>
      <p:cxnSp>
        <p:nvCxnSpPr>
          <p:cNvPr id="256" name="Google Shape;256;p24"/>
          <p:cNvCxnSpPr/>
          <p:nvPr/>
        </p:nvCxnSpPr>
        <p:spPr>
          <a:xfrm>
            <a:off x="2130724" y="3661913"/>
            <a:ext cx="8074324" cy="51759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24" descr="CODEAC BÁSI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71" y="486132"/>
            <a:ext cx="3462067" cy="6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 descr="deltav_negro_reducc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117" y="303360"/>
            <a:ext cx="816636" cy="8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Logo 1 - ASTRA-0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0702" y="297687"/>
            <a:ext cx="931654" cy="82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 descr="voyager_azul_reducci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1645" y="303362"/>
            <a:ext cx="773503" cy="81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0667" y="438761"/>
            <a:ext cx="3045124" cy="7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3214777" y="5127894"/>
            <a:ext cx="5750945" cy="59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2"/>
              </a:buClr>
              <a:buSzPct val="100000"/>
              <a:buFont typeface="Roboto"/>
              <a:buNone/>
            </a:pPr>
            <a:r>
              <a:rPr lang="es-ES" sz="2400" b="0" i="0" u="none" strike="noStrike" cap="none">
                <a:solidFill>
                  <a:srgbClr val="384152"/>
                </a:solidFill>
                <a:latin typeface="Roboto"/>
                <a:ea typeface="Roboto"/>
                <a:cs typeface="Roboto"/>
                <a:sym typeface="Roboto"/>
              </a:rPr>
              <a:t>Para más información visítanos en: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lang="es-ES" sz="2400" b="0" i="0" u="sng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https://grupoastra.github.io/codeac/</a:t>
            </a:r>
            <a:endParaRPr sz="6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2259" y="3671457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6" y="3947725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2366846" y="3351394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899884" y="4885113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blipFill>
                <a:blip r:embed="rId9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blipFill>
                <a:blip r:embed="rId10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blipFill>
                <a:blip r:embed="rId11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254" y="4893276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80202" flipH="1" flipV="1">
            <a:off x="3066639" y="4993321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2383361" y="4893276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blipFill>
                <a:blip r:embed="rId12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blipFill>
                <a:blip r:embed="rId13"/>
                <a:stretch>
                  <a:fillRect l="-17143" r="-1714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blipFill>
                <a:blip r:embed="rId14"/>
                <a:stretch>
                  <a:fillRect l="-19444" r="-1111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1656375" y="2006144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1304084" y="2471094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 / ADCS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2204D69-6CD2-5820-57BF-FD569C632F04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5636094" y="3429000"/>
            <a:ext cx="689579" cy="64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D8E1B92-624D-6D46-60DA-1417E641F660}"/>
              </a:ext>
            </a:extLst>
          </p:cNvPr>
          <p:cNvSpPr txBox="1"/>
          <p:nvPr/>
        </p:nvSpPr>
        <p:spPr>
          <a:xfrm>
            <a:off x="6325673" y="3275111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activo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9192C6A-BF02-DBB6-6AD0-730EA03C86B7}"/>
              </a:ext>
            </a:extLst>
          </p:cNvPr>
          <p:cNvSpPr txBox="1"/>
          <p:nvPr/>
        </p:nvSpPr>
        <p:spPr>
          <a:xfrm>
            <a:off x="6325673" y="4575104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pasivo</a:t>
            </a:r>
          </a:p>
        </p:txBody>
      </p: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60994779-EE42-7EF6-6F72-8C5C871469E6}"/>
              </a:ext>
            </a:extLst>
          </p:cNvPr>
          <p:cNvCxnSpPr>
            <a:cxnSpLocks/>
            <a:stCxn id="25" idx="3"/>
            <a:endCxn id="96" idx="1"/>
          </p:cNvCxnSpPr>
          <p:nvPr/>
        </p:nvCxnSpPr>
        <p:spPr>
          <a:xfrm>
            <a:off x="5636094" y="4076670"/>
            <a:ext cx="689579" cy="65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EC6BF7F-15E8-C574-EE9F-4BC6AC85A91F}"/>
              </a:ext>
            </a:extLst>
          </p:cNvPr>
          <p:cNvSpPr txBox="1"/>
          <p:nvPr/>
        </p:nvSpPr>
        <p:spPr>
          <a:xfrm>
            <a:off x="8115299" y="2698251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Ruedas de Reacción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8CFDC10F-2940-0F63-4B08-02722307F4D3}"/>
              </a:ext>
            </a:extLst>
          </p:cNvPr>
          <p:cNvSpPr txBox="1"/>
          <p:nvPr/>
        </p:nvSpPr>
        <p:spPr>
          <a:xfrm>
            <a:off x="8115299" y="3121222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Magnetorquers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EDBE707F-0303-0251-3D5E-F368F3BBC711}"/>
              </a:ext>
            </a:extLst>
          </p:cNvPr>
          <p:cNvSpPr txBox="1"/>
          <p:nvPr/>
        </p:nvSpPr>
        <p:spPr>
          <a:xfrm>
            <a:off x="8115299" y="3517568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Thrusters</a:t>
            </a:r>
          </a:p>
        </p:txBody>
      </p:sp>
      <p:sp>
        <p:nvSpPr>
          <p:cNvPr id="115" name="Abrir llave 114">
            <a:extLst>
              <a:ext uri="{FF2B5EF4-FFF2-40B4-BE49-F238E27FC236}">
                <a16:creationId xmlns:a16="http://schemas.microsoft.com/office/drawing/2014/main" id="{232FDFC4-B628-F56F-89F1-DFD0EBB7C337}"/>
              </a:ext>
            </a:extLst>
          </p:cNvPr>
          <p:cNvSpPr/>
          <p:nvPr/>
        </p:nvSpPr>
        <p:spPr>
          <a:xfrm>
            <a:off x="7731419" y="2640371"/>
            <a:ext cx="383880" cy="1180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10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Ruedas de Reacción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4A0A608-4D95-5440-6AD7-3397B2CC1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242" y="3310427"/>
            <a:ext cx="5143600" cy="233552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ED08E8-F876-EF05-0700-201E098A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48" y="269608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9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blipFill>
                <a:blip r:embed="rId7"/>
                <a:stretch>
                  <a:fillRect r="-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W2_saturation">
            <a:hlinkClick r:id="" action="ppaction://media"/>
            <a:extLst>
              <a:ext uri="{FF2B5EF4-FFF2-40B4-BE49-F238E27FC236}">
                <a16:creationId xmlns:a16="http://schemas.microsoft.com/office/drawing/2014/main" id="{B04A834C-4252-9AC4-102B-CDB357DF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51541" y="1808087"/>
            <a:ext cx="5143600" cy="2893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/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blipFill>
                <a:blip r:embed="rId9"/>
                <a:stretch>
                  <a:fillRect r="-5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E8BF75-5F18-B323-53C3-DB1432471BC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628565" y="3465504"/>
            <a:ext cx="1" cy="632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1CCAA60-E9FF-F395-9059-F8E3EC8B6B2A}"/>
              </a:ext>
            </a:extLst>
          </p:cNvPr>
          <p:cNvSpPr txBox="1"/>
          <p:nvPr/>
        </p:nvSpPr>
        <p:spPr>
          <a:xfrm>
            <a:off x="1199481" y="4098137"/>
            <a:ext cx="285816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Arrastre aerodinámico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Presión solar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Gradiente gravitacional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Magnéticos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/>
              <p:nvPr/>
            </p:nvSpPr>
            <p:spPr>
              <a:xfrm>
                <a:off x="7887936" y="5550829"/>
                <a:ext cx="1470810" cy="390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36" y="5550829"/>
                <a:ext cx="1470810" cy="390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/>
              <p:nvPr/>
            </p:nvSpPr>
            <p:spPr>
              <a:xfrm>
                <a:off x="7894284" y="5994299"/>
                <a:ext cx="14708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≠0;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84" y="5994299"/>
                <a:ext cx="147081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77173797-374A-DB84-77AC-9688BF0BF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46" y="4845663"/>
            <a:ext cx="5600699" cy="536237"/>
          </a:xfrm>
          <a:prstGeom prst="rect">
            <a:avLst/>
          </a:prstGeom>
        </p:spPr>
      </p:pic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2462BA09-70E7-DB20-D0DD-451AA2BAC2E0}"/>
              </a:ext>
            </a:extLst>
          </p:cNvPr>
          <p:cNvSpPr/>
          <p:nvPr/>
        </p:nvSpPr>
        <p:spPr>
          <a:xfrm>
            <a:off x="9215667" y="6050565"/>
            <a:ext cx="192359" cy="256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1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88DE3-E377-747B-F661-6522B684752C}"/>
              </a:ext>
            </a:extLst>
          </p:cNvPr>
          <p:cNvSpPr txBox="1"/>
          <p:nvPr/>
        </p:nvSpPr>
        <p:spPr>
          <a:xfrm>
            <a:off x="5449454" y="3786909"/>
            <a:ext cx="319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Grafico </a:t>
            </a:r>
            <a:r>
              <a:rPr lang="es-ES" dirty="0" err="1"/>
              <a:t>saturacion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73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Desaturación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la mano en la noche&#10;&#10;Descripción generada automáticamente con confianza media">
            <a:extLst>
              <a:ext uri="{FF2B5EF4-FFF2-40B4-BE49-F238E27FC236}">
                <a16:creationId xmlns:a16="http://schemas.microsoft.com/office/drawing/2014/main" id="{D43D49A2-C20C-2F66-FA11-C8A6557D1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1" y="3033034"/>
            <a:ext cx="4124473" cy="2320016"/>
          </a:xfrm>
          <a:prstGeom prst="rect">
            <a:avLst/>
          </a:prstGeom>
        </p:spPr>
      </p:pic>
      <p:pic>
        <p:nvPicPr>
          <p:cNvPr id="2050" name="Picture 2" descr="NSS CubeSat ACS solution - CubeSatShop.com">
            <a:extLst>
              <a:ext uri="{FF2B5EF4-FFF2-40B4-BE49-F238E27FC236}">
                <a16:creationId xmlns:a16="http://schemas.microsoft.com/office/drawing/2014/main" id="{67427E89-AC71-3931-46D1-70AC7098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06" y="2014992"/>
            <a:ext cx="2764047" cy="18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0C90486D-338F-BBC2-0B41-1BE060A3D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1406" y="3987827"/>
            <a:ext cx="3347716" cy="27304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B08A4A-78F2-6C9E-E691-0904B63B4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486" y="3821781"/>
            <a:ext cx="2764047" cy="841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80436E-FB80-958B-F79A-9299C13FA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482" y="2898097"/>
            <a:ext cx="2251031" cy="7565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CFD8BA-10F7-7944-71CE-D19656C16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261" y="4750103"/>
            <a:ext cx="3133725" cy="7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Planteamiento del problema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B385734-664A-8293-E42B-DC7F9E48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09" y="1726821"/>
            <a:ext cx="5379509" cy="3595216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F444DB3-8747-AA71-BFBB-70683684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287" y="4415114"/>
            <a:ext cx="2543096" cy="2072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7DC4F7-8FE7-8456-11F5-A03C4425EDF4}"/>
              </a:ext>
            </a:extLst>
          </p:cNvPr>
          <p:cNvSpPr txBox="1"/>
          <p:nvPr/>
        </p:nvSpPr>
        <p:spPr>
          <a:xfrm>
            <a:off x="518150" y="2010531"/>
            <a:ext cx="476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Objetivo: </a:t>
            </a:r>
            <a:r>
              <a:rPr lang="es-ES" sz="1800" dirty="0"/>
              <a:t>Validar computacionalmente una estrategia de control de actitud para el picosatélite CubeSat EyasSat que integre la desaturación de sus ruedas de reacción mediante magnetorquers a partir de su modelo dinámico.</a:t>
            </a:r>
          </a:p>
        </p:txBody>
      </p:sp>
      <p:pic>
        <p:nvPicPr>
          <p:cNvPr id="13" name="Imagen 12" descr="Una persona sosteniendo una laptop&#10;&#10;Descripción generada automáticamente con confianza baja">
            <a:extLst>
              <a:ext uri="{FF2B5EF4-FFF2-40B4-BE49-F238E27FC236}">
                <a16:creationId xmlns:a16="http://schemas.microsoft.com/office/drawing/2014/main" id="{C7ED069C-8692-11FA-3F84-AA77AC41D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770" y="3951256"/>
            <a:ext cx="3024246" cy="22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DF96C8-AC9C-72D5-760D-AEDAE9903F19}"/>
              </a:ext>
            </a:extLst>
          </p:cNvPr>
          <p:cNvSpPr/>
          <p:nvPr/>
        </p:nvSpPr>
        <p:spPr>
          <a:xfrm>
            <a:off x="518150" y="3295650"/>
            <a:ext cx="2130140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Modelo matemático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1384A1-2E51-9FDA-1900-152A54CE6662}"/>
              </a:ext>
            </a:extLst>
          </p:cNvPr>
          <p:cNvSpPr/>
          <p:nvPr/>
        </p:nvSpPr>
        <p:spPr>
          <a:xfrm>
            <a:off x="3437898" y="3295650"/>
            <a:ext cx="2331479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Linealización del espacio de estados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D97F94-1BDF-BCBC-35B8-FA63825958BC}"/>
              </a:ext>
            </a:extLst>
          </p:cNvPr>
          <p:cNvSpPr/>
          <p:nvPr/>
        </p:nvSpPr>
        <p:spPr>
          <a:xfrm>
            <a:off x="6558985" y="3289300"/>
            <a:ext cx="2096859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Diseño de controladores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D63482-F4EF-6223-00FB-B013FE5887EF}"/>
              </a:ext>
            </a:extLst>
          </p:cNvPr>
          <p:cNvSpPr/>
          <p:nvPr/>
        </p:nvSpPr>
        <p:spPr>
          <a:xfrm>
            <a:off x="9311847" y="3302000"/>
            <a:ext cx="2529541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Simulaciones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5073F1E-15E0-F465-5C94-325512FF140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48290" y="3769939"/>
            <a:ext cx="78960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6AF1AD1-ACED-7997-A26E-153C71D8096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769377" y="3763589"/>
            <a:ext cx="789608" cy="6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65DB26A-6628-18F6-08AB-849C655EC16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655844" y="3763589"/>
            <a:ext cx="656003" cy="127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88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2687</Words>
  <Application>Microsoft Office PowerPoint</Application>
  <PresentationFormat>Panorámica</PresentationFormat>
  <Paragraphs>426</Paragraphs>
  <Slides>26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Assistant</vt:lpstr>
      <vt:lpstr>Arial</vt:lpstr>
      <vt:lpstr>Ruda</vt:lpstr>
      <vt:lpstr>Cambria Math</vt:lpstr>
      <vt:lpstr>Roboto Slab</vt:lpstr>
      <vt:lpstr>Calibri</vt:lpstr>
      <vt:lpstr>Montserrat</vt:lpstr>
      <vt:lpstr>Roboto</vt:lpstr>
      <vt:lpstr>Tema de Office</vt:lpstr>
      <vt:lpstr>Estrategias de control para la desaturación de ruedas de reacción en Cubesats</vt:lpstr>
      <vt:lpstr>Movimiento de un vehículo</vt:lpstr>
      <vt:lpstr>Movimiento de un vehículo</vt:lpstr>
      <vt:lpstr>Ruedas de Reacción</vt:lpstr>
      <vt:lpstr>Fenómeno de Saturación</vt:lpstr>
      <vt:lpstr>Fenómeno de Saturación</vt:lpstr>
      <vt:lpstr>Desaturación</vt:lpstr>
      <vt:lpstr>Planteamiento del problema</vt:lpstr>
      <vt:lpstr>Metodología</vt:lpstr>
      <vt:lpstr>Modelo matemático</vt:lpstr>
      <vt:lpstr>Modelo dinámico</vt:lpstr>
      <vt:lpstr>Modelo dinámico</vt:lpstr>
      <vt:lpstr>Modelo dinámico</vt:lpstr>
      <vt:lpstr>Controladores: PID</vt:lpstr>
      <vt:lpstr>Controladores: LQR</vt:lpstr>
      <vt:lpstr>Resultados</vt:lpstr>
      <vt:lpstr>Presentación de PowerPoint</vt:lpstr>
      <vt:lpstr>Metodología</vt:lpstr>
      <vt:lpstr>Metodología</vt:lpstr>
      <vt:lpstr>Metodología</vt:lpstr>
      <vt:lpstr>Metodología</vt:lpstr>
      <vt:lpstr>Resultados</vt:lpstr>
      <vt:lpstr>¿Que sigue?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control para la desaturación de ruedas de reacción en Cubesats</dc:title>
  <cp:lastModifiedBy>SEBASTIAN AUGUSTO ZAPATA GIL</cp:lastModifiedBy>
  <cp:revision>16</cp:revision>
  <dcterms:modified xsi:type="dcterms:W3CDTF">2023-10-19T18:40:18Z</dcterms:modified>
</cp:coreProperties>
</file>